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7" r:id="rId5"/>
    <p:sldId id="258" r:id="rId6"/>
    <p:sldId id="269" r:id="rId7"/>
    <p:sldId id="268" r:id="rId8"/>
    <p:sldId id="278" r:id="rId9"/>
    <p:sldId id="277" r:id="rId10"/>
    <p:sldId id="270" r:id="rId11"/>
    <p:sldId id="280" r:id="rId12"/>
    <p:sldId id="279" r:id="rId13"/>
    <p:sldId id="281" r:id="rId14"/>
    <p:sldId id="292" r:id="rId15"/>
    <p:sldId id="293" r:id="rId16"/>
    <p:sldId id="287" r:id="rId17"/>
    <p:sldId id="282" r:id="rId18"/>
    <p:sldId id="283" r:id="rId19"/>
    <p:sldId id="284" r:id="rId20"/>
    <p:sldId id="285" r:id="rId21"/>
    <p:sldId id="286" r:id="rId22"/>
    <p:sldId id="291" r:id="rId23"/>
    <p:sldId id="272" r:id="rId24"/>
    <p:sldId id="288" r:id="rId25"/>
    <p:sldId id="289" r:id="rId26"/>
    <p:sldId id="290" r:id="rId27"/>
    <p:sldId id="271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73072"/>
    <a:srgbClr val="0D1D51"/>
    <a:srgbClr val="B2606E"/>
    <a:srgbClr val="E6E6E6"/>
    <a:srgbClr val="666666"/>
    <a:srgbClr val="2C567A"/>
    <a:srgbClr val="007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 autoAdjust="0"/>
    <p:restoredTop sz="95065" autoAdjust="0"/>
  </p:normalViewPr>
  <p:slideViewPr>
    <p:cSldViewPr snapToGrid="0" showGuides="1">
      <p:cViewPr>
        <p:scale>
          <a:sx n="75" d="100"/>
          <a:sy n="75" d="100"/>
        </p:scale>
        <p:origin x="749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11/30/2019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90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6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5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78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4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62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6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66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1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84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91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68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59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8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7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11/30/2019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fif"/><Relationship Id="rId5" Type="http://schemas.openxmlformats.org/officeDocument/2006/relationships/image" Target="../media/image38.png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6291" y="1086168"/>
            <a:ext cx="2307469" cy="111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0" y="914400"/>
            <a:ext cx="5305661" cy="49072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720" y="2203768"/>
            <a:ext cx="8006080" cy="2090808"/>
          </a:xfrm>
        </p:spPr>
        <p:txBody>
          <a:bodyPr/>
          <a:lstStyle/>
          <a:p>
            <a:pPr algn="ctr"/>
            <a:r>
              <a:rPr lang="en-US" dirty="0" smtClean="0"/>
              <a:t>FUNDAMENTAL OF IMAGE 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9860" y="4303378"/>
            <a:ext cx="5143500" cy="503167"/>
          </a:xfrm>
        </p:spPr>
        <p:txBody>
          <a:bodyPr/>
          <a:lstStyle/>
          <a:p>
            <a:pPr algn="dist"/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SCSV </a:t>
            </a: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3213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PROCESS FLOW: Reduce noise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4905" y="5142208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2. Resulted image[with median filter].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905" y="5615300"/>
            <a:ext cx="79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50000"/>
                  </a:schemeClr>
                </a:solidFill>
                <a:latin typeface="Corbel Light" panose="020B0303020204020204" pitchFamily="34" charset="0"/>
              </a:rPr>
              <a:t>Most of the noise had been remove as compare to the imported image.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5" y="794647"/>
            <a:ext cx="10289582" cy="43535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643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PROCESS FLOW: Reduce noise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4905" y="5142208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. Can zoom in and out with the magnifying tool.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905" y="5615300"/>
            <a:ext cx="79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50000"/>
                  </a:schemeClr>
                </a:solidFill>
                <a:latin typeface="Corbel Light" panose="020B0303020204020204" pitchFamily="34" charset="0"/>
              </a:rPr>
              <a:t>There are tool for the user the zoom in and out to check the edited image easily.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5" y="682568"/>
            <a:ext cx="9451549" cy="441743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1" name="Oval 10"/>
          <p:cNvSpPr/>
          <p:nvPr/>
        </p:nvSpPr>
        <p:spPr>
          <a:xfrm>
            <a:off x="558800" y="554633"/>
            <a:ext cx="482379" cy="460280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PROCESS FLOW: Reduce noise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4905" y="5142208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4. Move the edited image with ‘</a:t>
            </a:r>
            <a:r>
              <a:rPr lang="en-MY" sz="2200" i="1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hand’</a:t>
            </a:r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 tool.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905" y="5615300"/>
            <a:ext cx="79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50000"/>
                  </a:schemeClr>
                </a:solidFill>
                <a:latin typeface="Corbel Light" panose="020B0303020204020204" pitchFamily="34" charset="0"/>
              </a:rPr>
              <a:t>There is tool for the user to move and check the edited image easily.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5" y="812900"/>
            <a:ext cx="9389431" cy="43602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Oval 6"/>
          <p:cNvSpPr/>
          <p:nvPr/>
        </p:nvSpPr>
        <p:spPr>
          <a:xfrm>
            <a:off x="863600" y="677640"/>
            <a:ext cx="482379" cy="460280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3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PROCESS FLOW: Reduce noise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4905" y="5142208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*. Resulted image[with </a:t>
            </a:r>
            <a:r>
              <a:rPr lang="en-MY" sz="2200" b="1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mean</a:t>
            </a:r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 filter].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905" y="5615300"/>
            <a:ext cx="796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50000"/>
                  </a:schemeClr>
                </a:solidFill>
                <a:latin typeface="Corbel Light" panose="020B0303020204020204" pitchFamily="34" charset="0"/>
              </a:rPr>
              <a:t>The noise cannot be reduce effectively when applied the mean filter on the same image(parthenon15%).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5" y="763098"/>
            <a:ext cx="10349910" cy="42903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606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PROCESS FLOW: Reduce noise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4905" y="5142208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 5. Applied sharpen filter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905" y="5615300"/>
            <a:ext cx="79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50000"/>
                  </a:schemeClr>
                </a:solidFill>
                <a:latin typeface="Corbel Light" panose="020B0303020204020204" pitchFamily="34" charset="0"/>
              </a:rPr>
              <a:t>The result image is more sharp as compare to before, more details can be seen.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85" y="850646"/>
            <a:ext cx="10358695" cy="429156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24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PROCESS FLOW: Reduce noise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4905" y="5142208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 6. Click clear button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905" y="5615300"/>
            <a:ext cx="79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50000"/>
                  </a:schemeClr>
                </a:solidFill>
                <a:latin typeface="Corbel Light" panose="020B0303020204020204" pitchFamily="34" charset="0"/>
              </a:rPr>
              <a:t>Both images had been removed, and ready for next image.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5" y="812901"/>
            <a:ext cx="10390338" cy="432930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54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PROCESS FLOW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Deblur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Image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86" y="1561485"/>
            <a:ext cx="6788485" cy="423686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Oval 4"/>
          <p:cNvSpPr/>
          <p:nvPr/>
        </p:nvSpPr>
        <p:spPr>
          <a:xfrm>
            <a:off x="8383945" y="677640"/>
            <a:ext cx="6512296" cy="6004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477000" y="5252403"/>
            <a:ext cx="736600" cy="416560"/>
          </a:xfrm>
          <a:prstGeom prst="ellipse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86040" y="2296429"/>
            <a:ext cx="2997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Import an old not clear from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the folder (*jpg or *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png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).</a:t>
            </a:r>
          </a:p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In this example, blur.png (which is the parrot image) will be import.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3238" y="1526407"/>
            <a:ext cx="2722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1. Import not </a:t>
            </a:r>
            <a:r>
              <a:rPr lang="en-MY" sz="2200" dirty="0" err="1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cleaar</a:t>
            </a:r>
            <a:r>
              <a:rPr lang="en-MY" sz="22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 image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22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PROCESS FLOW: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Deblur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Image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4905" y="5142208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2. Choose sharpen filter.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5" y="855105"/>
            <a:ext cx="10402237" cy="43480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52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PROCESS FLOW: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Deblur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Image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4905" y="5142208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2. Resulted Image.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905" y="5615300"/>
            <a:ext cx="796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50000"/>
                  </a:schemeClr>
                </a:solidFill>
                <a:latin typeface="Corbel Light" panose="020B0303020204020204" pitchFamily="34" charset="0"/>
              </a:rPr>
              <a:t>The result image is more sharp and clear as compare to before, more details can be seen. [sharpen filter had been applied 3 times]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5" y="819769"/>
            <a:ext cx="10398496" cy="439464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14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PROCESS FLOW: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Deblur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Image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80196" y="5238076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. Save Image.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4985" y="5698266"/>
            <a:ext cx="79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50000"/>
                  </a:schemeClr>
                </a:solidFill>
                <a:latin typeface="Corbel Light" panose="020B0303020204020204" pitchFamily="34" charset="0"/>
              </a:rPr>
              <a:t>User can save the edited image.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9" y="859463"/>
            <a:ext cx="6959080" cy="432444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47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9" y="883920"/>
            <a:ext cx="5305661" cy="50495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7200" y="2173288"/>
            <a:ext cx="6421120" cy="2090808"/>
          </a:xfrm>
        </p:spPr>
        <p:txBody>
          <a:bodyPr/>
          <a:lstStyle/>
          <a:p>
            <a:pPr algn="ctr"/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</a:rPr>
              <a:t>ASSIGNMENT 3</a:t>
            </a:r>
            <a:br>
              <a:rPr lang="en-US" sz="48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</a:rPr>
              <a:t>IMAGE RESTORATION </a:t>
            </a:r>
            <a:br>
              <a:rPr lang="en-US" sz="48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</a:rPr>
              <a:t>&amp; ENHANCEMENT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1160" y="4281312"/>
            <a:ext cx="5293360" cy="503167"/>
          </a:xfrm>
        </p:spPr>
        <p:txBody>
          <a:bodyPr/>
          <a:lstStyle/>
          <a:p>
            <a:pPr algn="dist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Prepared by: TAN SEE JOU A17CS0218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92640" y="264160"/>
            <a:ext cx="2214880" cy="1016000"/>
          </a:xfrm>
          <a:prstGeom prst="rect">
            <a:avLst/>
          </a:prstGeom>
          <a:solidFill>
            <a:srgbClr val="B2606E"/>
          </a:solidFill>
          <a:ln>
            <a:solidFill>
              <a:srgbClr val="B26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687339" y="575593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6619" y="575593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Function EXPLAINATION-I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99440" y="1906016"/>
            <a:ext cx="5049520" cy="495389"/>
          </a:xfrm>
        </p:spPr>
        <p:txBody>
          <a:bodyPr/>
          <a:lstStyle/>
          <a:p>
            <a:pPr algn="l"/>
            <a:r>
              <a:rPr lang="en-US" sz="2000" cap="none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function </a:t>
            </a:r>
            <a:r>
              <a:rPr lang="en-US" sz="2000" cap="none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importimage_callback</a:t>
            </a:r>
            <a:r>
              <a:rPr lang="en-US" sz="2000" cap="none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(</a:t>
            </a:r>
            <a:r>
              <a:rPr lang="en-US" sz="2000" cap="none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hobject</a:t>
            </a:r>
            <a:r>
              <a:rPr lang="en-US" sz="2000" cap="none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, </a:t>
            </a:r>
            <a:r>
              <a:rPr lang="en-US" sz="2000" cap="none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eventdata</a:t>
            </a:r>
            <a:r>
              <a:rPr lang="en-US" sz="2000" cap="none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, handles)</a:t>
            </a:r>
            <a:endParaRPr lang="en-US" sz="2000" cap="none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2" y="4963450"/>
            <a:ext cx="4616716" cy="158496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Image had been imported, and </a:t>
            </a:r>
            <a:r>
              <a:rPr lang="en-MY" sz="1600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imread</a:t>
            </a:r>
            <a:r>
              <a:rPr lang="en-MY" sz="1600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()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 use to read the image </a:t>
            </a: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file. </a:t>
            </a:r>
            <a:endParaRPr lang="en-MY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Select axes and displayed the image on both axes.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Store the image, </a:t>
            </a:r>
            <a:r>
              <a:rPr lang="en-MY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I</a:t>
            </a: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, into the handle: </a:t>
            </a:r>
            <a:r>
              <a:rPr lang="en-MY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handle.axes1</a:t>
            </a: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, as name: </a:t>
            </a:r>
            <a:r>
              <a:rPr lang="en-MY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img</a:t>
            </a: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. </a:t>
            </a:r>
            <a:endParaRPr lang="en-MY" sz="1600" dirty="0" smtClean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algn="l"/>
            <a:endParaRPr lang="en-US" sz="1600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412224" y="4939568"/>
            <a:ext cx="4245932" cy="495389"/>
          </a:xfrm>
        </p:spPr>
        <p:txBody>
          <a:bodyPr/>
          <a:lstStyle/>
          <a:p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function </a:t>
            </a:r>
            <a:r>
              <a:rPr lang="en-US" sz="2000" cap="none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medianfilter_callback</a:t>
            </a:r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(</a:t>
            </a:r>
            <a:r>
              <a:rPr lang="en-US" sz="2000" cap="none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hobject</a:t>
            </a:r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, </a:t>
            </a:r>
            <a:r>
              <a:rPr lang="en-US" sz="2000" cap="none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eventdata</a:t>
            </a:r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, handles)</a:t>
            </a:r>
            <a:endParaRPr lang="en-US" sz="2000" cap="none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12" y="2777661"/>
            <a:ext cx="4763191" cy="202210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3233" y="391301"/>
            <a:ext cx="4879201" cy="211455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853233" y="2673045"/>
            <a:ext cx="49730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If the user click ‘median filter’, 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medianFilter_Callback function()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will be called.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Last value stored at handles.axes2 is get by using </a:t>
            </a:r>
            <a:r>
              <a:rPr lang="en-MY" sz="1600" b="1" i="1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getappdata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()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and store it in 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J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Applied 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medfilt2()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to 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J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and stored it in </a:t>
            </a:r>
            <a:r>
              <a:rPr lang="en-MY" sz="1600" b="1" i="1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J_median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Showed the image and update the value stored in the handle.axes2, so that any further enhancement can be add on.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687339" y="575593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6619" y="575593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Function EXPLAINATION-II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7908" y="1906016"/>
            <a:ext cx="4795061" cy="495389"/>
          </a:xfrm>
        </p:spPr>
        <p:txBody>
          <a:bodyPr/>
          <a:lstStyle/>
          <a:p>
            <a:pPr algn="l"/>
            <a:r>
              <a:rPr lang="en-US" sz="2000" cap="none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function </a:t>
            </a:r>
            <a:r>
              <a:rPr lang="en-US" sz="2000" cap="none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meanfilter_callback</a:t>
            </a:r>
            <a:r>
              <a:rPr lang="en-US" sz="2000" cap="none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(</a:t>
            </a:r>
            <a:r>
              <a:rPr lang="en-US" sz="2000" cap="none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hobject</a:t>
            </a:r>
            <a:r>
              <a:rPr lang="en-US" sz="2000" cap="none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, </a:t>
            </a:r>
            <a:r>
              <a:rPr lang="en-US" sz="2000" cap="none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eventdata</a:t>
            </a:r>
            <a:r>
              <a:rPr lang="en-US" sz="2000" cap="none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, handles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)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2" y="4963450"/>
            <a:ext cx="4616716" cy="158496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If the use choose ‘</a:t>
            </a:r>
            <a:r>
              <a:rPr lang="en-MY" sz="1600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mean filter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’, </a:t>
            </a:r>
            <a:r>
              <a:rPr lang="en-MY" sz="1600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meanFilter_Callback function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 will be called.</a:t>
            </a:r>
            <a:endParaRPr lang="en-MY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f</a:t>
            </a:r>
            <a:r>
              <a:rPr lang="en-MY" sz="1600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special</a:t>
            </a:r>
            <a:r>
              <a:rPr lang="en-MY" sz="1600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(‘average’)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 applied to the image, and stored in </a:t>
            </a:r>
            <a:r>
              <a:rPr lang="en-MY" sz="1600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J_mean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Show the image and update the value as same as the last step of median filter. </a:t>
            </a:r>
            <a:endParaRPr lang="en-MY" sz="1600" dirty="0" smtClean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algn="l"/>
            <a:endParaRPr lang="en-US" sz="1600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625302" y="4955098"/>
            <a:ext cx="4566698" cy="495389"/>
          </a:xfrm>
        </p:spPr>
        <p:txBody>
          <a:bodyPr/>
          <a:lstStyle/>
          <a:p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function sharpen_callback(</a:t>
            </a:r>
            <a:r>
              <a:rPr lang="en-US" sz="2000" cap="none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hobject</a:t>
            </a:r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, </a:t>
            </a:r>
            <a:r>
              <a:rPr lang="en-US" sz="2000" cap="none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eventdata</a:t>
            </a:r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, handles)</a:t>
            </a:r>
            <a:endParaRPr lang="en-US" sz="2000" cap="none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3233" y="2673045"/>
            <a:ext cx="49730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If the user choose ‘sharpen filter’, </a:t>
            </a:r>
            <a:r>
              <a:rPr lang="en-MY" sz="1600" b="1" i="1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sharpen_Callback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function()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will be called.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Last value stored at handles.axes2 is get by using </a:t>
            </a:r>
            <a:r>
              <a:rPr lang="en-MY" sz="1600" b="1" i="1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getappdata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()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and store it in 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J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Applied </a:t>
            </a:r>
            <a:r>
              <a:rPr lang="en-MY" sz="1600" b="1" i="1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imsharpen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()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to 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J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and stored it in </a:t>
            </a:r>
            <a:r>
              <a:rPr lang="en-MY" sz="1600" b="1" i="1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J_sharp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Showed the image and update the value stored in the handle.axes2, so that any further enhancement can be add on.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67" y="2717447"/>
            <a:ext cx="4973406" cy="20400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135" y="539445"/>
            <a:ext cx="4879201" cy="21336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93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687339" y="575593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6619" y="575593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Function EXPLAINATION-III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9478" y="1906016"/>
            <a:ext cx="4505184" cy="495389"/>
          </a:xfrm>
        </p:spPr>
        <p:txBody>
          <a:bodyPr/>
          <a:lstStyle/>
          <a:p>
            <a:pPr algn="l"/>
            <a:r>
              <a:rPr lang="en-US" sz="2000" cap="none" dirty="0" smtClean="0">
                <a:latin typeface="Corbel Light" panose="020B0303020204020204" pitchFamily="34" charset="0"/>
              </a:rPr>
              <a:t>function </a:t>
            </a:r>
            <a:r>
              <a:rPr lang="en-US" sz="2000" cap="none" dirty="0" err="1" smtClean="0">
                <a:latin typeface="Corbel Light" panose="020B0303020204020204" pitchFamily="34" charset="0"/>
              </a:rPr>
              <a:t>contrast_callback</a:t>
            </a:r>
            <a:r>
              <a:rPr lang="en-US" sz="2000" cap="none" dirty="0" smtClean="0">
                <a:latin typeface="Corbel Light" panose="020B0303020204020204" pitchFamily="34" charset="0"/>
              </a:rPr>
              <a:t>(</a:t>
            </a:r>
            <a:r>
              <a:rPr lang="en-US" sz="2000" cap="none" dirty="0" err="1" smtClean="0">
                <a:latin typeface="Corbel Light" panose="020B0303020204020204" pitchFamily="34" charset="0"/>
              </a:rPr>
              <a:t>hobject</a:t>
            </a:r>
            <a:r>
              <a:rPr lang="en-US" sz="2000" cap="none" dirty="0" smtClean="0">
                <a:latin typeface="Corbel Light" panose="020B0303020204020204" pitchFamily="34" charset="0"/>
              </a:rPr>
              <a:t>, </a:t>
            </a:r>
            <a:r>
              <a:rPr lang="en-US" sz="2000" cap="none" dirty="0" err="1" smtClean="0">
                <a:latin typeface="Corbel Light" panose="020B0303020204020204" pitchFamily="34" charset="0"/>
              </a:rPr>
              <a:t>eventdata</a:t>
            </a:r>
            <a:r>
              <a:rPr lang="en-US" sz="2000" cap="none" dirty="0" smtClean="0">
                <a:latin typeface="Corbel Light" panose="020B0303020204020204" pitchFamily="34" charset="0"/>
              </a:rPr>
              <a:t>, handles</a:t>
            </a:r>
            <a:r>
              <a:rPr lang="en-US" b="0" dirty="0" smtClean="0"/>
              <a:t>)</a:t>
            </a:r>
            <a:endParaRPr lang="en-US" b="0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2" y="4963450"/>
            <a:ext cx="4616716" cy="158496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If the use choose ‘</a:t>
            </a:r>
            <a:r>
              <a:rPr lang="en-MY" sz="1600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contrast filter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’, </a:t>
            </a:r>
            <a:r>
              <a:rPr lang="en-MY" sz="1600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contrast_Callback</a:t>
            </a:r>
            <a:r>
              <a:rPr lang="en-MY" sz="1600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 function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 will be called.</a:t>
            </a:r>
            <a:endParaRPr lang="en-MY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Imadjust</a:t>
            </a:r>
            <a:r>
              <a:rPr lang="en-MY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(J, </a:t>
            </a:r>
            <a:r>
              <a:rPr lang="en-MY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stretchlim</a:t>
            </a:r>
            <a:r>
              <a:rPr lang="en-MY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(J), [])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 applied to the image, and stored in </a:t>
            </a:r>
            <a:r>
              <a:rPr lang="en-MY" sz="1600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J_contrast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Show the image and update the value as same as the last step of median filter. </a:t>
            </a:r>
            <a:endParaRPr lang="en-MY" sz="1600" dirty="0" smtClean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algn="l"/>
            <a:endParaRPr lang="en-US" sz="1600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459870" y="4961161"/>
            <a:ext cx="4454938" cy="495389"/>
          </a:xfrm>
        </p:spPr>
        <p:txBody>
          <a:bodyPr/>
          <a:lstStyle/>
          <a:p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function </a:t>
            </a:r>
            <a:r>
              <a:rPr lang="en-US" sz="2000" cap="none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clear_callback</a:t>
            </a:r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(</a:t>
            </a:r>
            <a:r>
              <a:rPr lang="en-US" sz="2000" cap="none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hobject</a:t>
            </a:r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, </a:t>
            </a:r>
            <a:r>
              <a:rPr lang="en-US" sz="2000" cap="none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eventdata</a:t>
            </a:r>
            <a:r>
              <a:rPr lang="en-US" sz="2000" cap="none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, handles)</a:t>
            </a:r>
            <a:endParaRPr lang="en-US" sz="2000" cap="none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3233" y="2673045"/>
            <a:ext cx="4973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If the user choose ‘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clear filter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’, </a:t>
            </a:r>
            <a:r>
              <a:rPr lang="en-MY" sz="1600" b="1" i="1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clear_Callback</a:t>
            </a:r>
            <a:r>
              <a:rPr lang="en-MY" sz="1600" b="1" i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function()</a:t>
            </a: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will be called. </a:t>
            </a:r>
            <a:endParaRPr lang="en-MY" sz="16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Both the images from both axes will deleted and ready to restart again.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67" y="2693365"/>
            <a:ext cx="4967602" cy="21526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4269" y="1109528"/>
            <a:ext cx="4926103" cy="151447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81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760720" y="4547520"/>
            <a:ext cx="7508240" cy="1716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87339" y="575593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6619" y="575593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Function EXPLAINATION-IV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9478" y="1906016"/>
            <a:ext cx="4505184" cy="495389"/>
          </a:xfrm>
        </p:spPr>
        <p:txBody>
          <a:bodyPr/>
          <a:lstStyle/>
          <a:p>
            <a:pPr algn="l"/>
            <a:r>
              <a:rPr lang="en-US" sz="2000" cap="none" dirty="0" smtClean="0">
                <a:latin typeface="Corbel Light" panose="020B0303020204020204" pitchFamily="34" charset="0"/>
              </a:rPr>
              <a:t>function </a:t>
            </a:r>
            <a:r>
              <a:rPr lang="en-US" sz="2000" cap="none" dirty="0" err="1" smtClean="0">
                <a:latin typeface="Corbel Light" panose="020B0303020204020204" pitchFamily="34" charset="0"/>
              </a:rPr>
              <a:t>saveImage_callback</a:t>
            </a:r>
            <a:r>
              <a:rPr lang="en-US" sz="2000" cap="none" dirty="0" smtClean="0">
                <a:latin typeface="Corbel Light" panose="020B0303020204020204" pitchFamily="34" charset="0"/>
              </a:rPr>
              <a:t>(</a:t>
            </a:r>
            <a:r>
              <a:rPr lang="en-US" sz="2000" cap="none" dirty="0" err="1" smtClean="0">
                <a:latin typeface="Corbel Light" panose="020B0303020204020204" pitchFamily="34" charset="0"/>
              </a:rPr>
              <a:t>hobject</a:t>
            </a:r>
            <a:r>
              <a:rPr lang="en-US" sz="2000" cap="none" dirty="0" smtClean="0">
                <a:latin typeface="Corbel Light" panose="020B0303020204020204" pitchFamily="34" charset="0"/>
              </a:rPr>
              <a:t>, </a:t>
            </a:r>
            <a:r>
              <a:rPr lang="en-US" sz="2000" cap="none" dirty="0" err="1" smtClean="0">
                <a:latin typeface="Corbel Light" panose="020B0303020204020204" pitchFamily="34" charset="0"/>
              </a:rPr>
              <a:t>eventdata</a:t>
            </a:r>
            <a:r>
              <a:rPr lang="en-US" sz="2000" cap="none" dirty="0" smtClean="0">
                <a:latin typeface="Corbel Light" panose="020B0303020204020204" pitchFamily="34" charset="0"/>
              </a:rPr>
              <a:t>, handles</a:t>
            </a:r>
            <a:r>
              <a:rPr lang="en-US" b="0" dirty="0" smtClean="0"/>
              <a:t>)</a:t>
            </a:r>
            <a:endParaRPr lang="en-US" b="0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67" y="4547520"/>
            <a:ext cx="4967601" cy="90903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If the use choose ‘</a:t>
            </a:r>
            <a:r>
              <a:rPr lang="en-MY" sz="1600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save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’, </a:t>
            </a:r>
            <a:r>
              <a:rPr lang="en-MY" sz="1600" b="1" i="1" dirty="0" err="1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save_Callback</a:t>
            </a:r>
            <a:r>
              <a:rPr lang="en-MY" sz="1600" b="1" i="1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 function</a:t>
            </a:r>
            <a:r>
              <a:rPr lang="en-MY" sz="1600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 will be called.</a:t>
            </a:r>
            <a:endParaRPr lang="en-MY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Corbel Light" panose="020B0303020204020204" pitchFamily="34" charset="0"/>
              </a:rPr>
              <a:t>User can save the edited image. </a:t>
            </a:r>
            <a:endParaRPr lang="en-MY" sz="1600" dirty="0" smtClean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algn="l"/>
            <a:endParaRPr lang="en-US" sz="1600" dirty="0">
              <a:solidFill>
                <a:schemeClr val="accent1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68" y="3193885"/>
            <a:ext cx="4967602" cy="11430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4" r="16814"/>
          <a:stretch>
            <a:fillRect/>
          </a:stretch>
        </p:blipFill>
        <p:spPr>
          <a:xfrm>
            <a:off x="7233921" y="1952295"/>
            <a:ext cx="5247356" cy="5247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75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7" r="16387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116619" y="6096000"/>
            <a:ext cx="2214880" cy="675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example image restoration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12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639165" y="1937065"/>
            <a:ext cx="605487" cy="605487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5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935284" y="1949271"/>
            <a:ext cx="605487" cy="60548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757810" y="6096000"/>
            <a:ext cx="2214880" cy="675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24813" y="2711636"/>
            <a:ext cx="3187664" cy="3150684"/>
            <a:chOff x="4872532" y="2252014"/>
            <a:chExt cx="3829050" cy="30003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532" y="2252014"/>
              <a:ext cx="3829050" cy="2990850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/>
            <a:srcRect r="48856"/>
            <a:stretch/>
          </p:blipFill>
          <p:spPr>
            <a:xfrm>
              <a:off x="4872532" y="2252014"/>
              <a:ext cx="1977795" cy="3000375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353863" y="2850985"/>
            <a:ext cx="3728720" cy="2919086"/>
            <a:chOff x="298515" y="3505027"/>
            <a:chExt cx="3886829" cy="294322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719" y="3519315"/>
              <a:ext cx="3857625" cy="2914650"/>
            </a:xfrm>
            <a:prstGeom prst="rect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0"/>
            <a:srcRect r="47293"/>
            <a:stretch/>
          </p:blipFill>
          <p:spPr>
            <a:xfrm>
              <a:off x="298515" y="3505027"/>
              <a:ext cx="2068377" cy="2943225"/>
            </a:xfrm>
            <a:prstGeom prst="rect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</p:pic>
      </p:grpSp>
      <p:sp>
        <p:nvSpPr>
          <p:cNvPr id="24" name="Rectangle 23"/>
          <p:cNvSpPr/>
          <p:nvPr/>
        </p:nvSpPr>
        <p:spPr>
          <a:xfrm>
            <a:off x="3881725" y="1630018"/>
            <a:ext cx="4426090" cy="437321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914432" y="3568931"/>
            <a:ext cx="4203620" cy="495389"/>
          </a:xfrm>
        </p:spPr>
        <p:txBody>
          <a:bodyPr/>
          <a:lstStyle/>
          <a:p>
            <a:r>
              <a:rPr lang="en-US" sz="4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Sharpen </a:t>
            </a:r>
          </a:p>
          <a:p>
            <a:r>
              <a:rPr lang="en-US" sz="4800" dirty="0" smtClean="0">
                <a:solidFill>
                  <a:srgbClr val="673072"/>
                </a:solidFill>
                <a:latin typeface="Corbel Light" panose="020B0303020204020204" pitchFamily="34" charset="0"/>
              </a:rPr>
              <a:t>&amp;</a:t>
            </a:r>
          </a:p>
          <a:p>
            <a:r>
              <a:rPr lang="en-US" sz="4800" dirty="0" smtClean="0">
                <a:solidFill>
                  <a:srgbClr val="0D1D51"/>
                </a:solidFill>
                <a:latin typeface="Corbel Light" panose="020B0303020204020204" pitchFamily="34" charset="0"/>
              </a:rPr>
              <a:t>contrast </a:t>
            </a:r>
            <a:endParaRPr lang="en-US" sz="4800" dirty="0">
              <a:solidFill>
                <a:srgbClr val="0D1D51"/>
              </a:solidFill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2" y="772160"/>
            <a:ext cx="5305661" cy="521843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sp>
        <p:nvSpPr>
          <p:cNvPr id="8" name="Rectangle 7"/>
          <p:cNvSpPr/>
          <p:nvPr/>
        </p:nvSpPr>
        <p:spPr>
          <a:xfrm>
            <a:off x="6347744" y="4404650"/>
            <a:ext cx="4350736" cy="1016000"/>
          </a:xfrm>
          <a:prstGeom prst="rect">
            <a:avLst/>
          </a:prstGeom>
          <a:solidFill>
            <a:srgbClr val="B2606E"/>
          </a:solidFill>
          <a:ln>
            <a:solidFill>
              <a:srgbClr val="B26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59984" y="340650"/>
            <a:ext cx="4350736" cy="1016000"/>
          </a:xfrm>
          <a:prstGeom prst="rect">
            <a:avLst/>
          </a:prstGeom>
          <a:solidFill>
            <a:srgbClr val="B2606E"/>
          </a:solidFill>
          <a:ln>
            <a:solidFill>
              <a:srgbClr val="B26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19" y="969377"/>
            <a:ext cx="4937211" cy="59218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TASK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38" y="1751154"/>
            <a:ext cx="3892774" cy="435133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MY" sz="2000" dirty="0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Restore and enhance old images with general problems like noise, not clear and so on, by applying enhancement methods with </a:t>
            </a:r>
            <a:r>
              <a:rPr lang="en-MY" sz="2000" dirty="0" err="1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M</a:t>
            </a:r>
            <a:r>
              <a:rPr lang="en-MY" sz="2000" dirty="0" err="1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atlab</a:t>
            </a:r>
            <a:r>
              <a:rPr lang="en-MY" sz="2000" dirty="0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MY" sz="2000" dirty="0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There </a:t>
            </a:r>
            <a:r>
              <a:rPr lang="en-MY" sz="2000" dirty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are a few sets of problem images have been prepared for </a:t>
            </a:r>
            <a:r>
              <a:rPr lang="en-MY" sz="2000" dirty="0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testing, in </a:t>
            </a:r>
            <a:r>
              <a:rPr lang="en-MY" sz="2000" b="1" dirty="0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*</a:t>
            </a:r>
            <a:r>
              <a:rPr lang="en-MY" sz="2000" b="1" dirty="0" err="1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png</a:t>
            </a:r>
            <a:r>
              <a:rPr lang="en-MY" sz="2000" dirty="0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 and </a:t>
            </a:r>
            <a:r>
              <a:rPr lang="en-MY" sz="2000" b="1" dirty="0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*jpg</a:t>
            </a:r>
            <a:r>
              <a:rPr lang="en-MY" sz="2000" dirty="0" smtClean="0">
                <a:solidFill>
                  <a:schemeClr val="accent4">
                    <a:lumMod val="75000"/>
                  </a:schemeClr>
                </a:solidFill>
                <a:latin typeface="Corbel Light" panose="020B0303020204020204" pitchFamily="34" charset="0"/>
              </a:rPr>
              <a:t> extension.</a:t>
            </a:r>
            <a:endParaRPr lang="en-MY" sz="2000" dirty="0">
              <a:solidFill>
                <a:schemeClr val="accent4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>
              <a:solidFill>
                <a:schemeClr val="accent4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8" y="-1"/>
            <a:ext cx="6307353" cy="54689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082638" y="1371965"/>
            <a:ext cx="3892774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38" y="11999"/>
            <a:ext cx="10515600" cy="940181"/>
          </a:xfrm>
        </p:spPr>
        <p:txBody>
          <a:bodyPr/>
          <a:lstStyle/>
          <a:p>
            <a:r>
              <a:rPr lang="en-US" b="0" dirty="0" smtClean="0"/>
              <a:t>IMAGEs WITH NOISE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2720" y="5720080"/>
            <a:ext cx="2214880" cy="1016000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43276" y="5842000"/>
            <a:ext cx="2214880" cy="1016000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05006" y="974220"/>
            <a:ext cx="987223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50" y="1512701"/>
            <a:ext cx="2811966" cy="1874644"/>
          </a:xfrm>
          <a:prstGeom prst="rect">
            <a:avLst/>
          </a:prstGeom>
          <a:ln w="19050">
            <a:solidFill>
              <a:srgbClr val="E6E6E6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16" y="1512701"/>
            <a:ext cx="2811966" cy="1874644"/>
          </a:xfrm>
          <a:prstGeom prst="rect">
            <a:avLst/>
          </a:prstGeom>
          <a:ln w="19050">
            <a:solidFill>
              <a:srgbClr val="E6E6E6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49" y="1503992"/>
            <a:ext cx="2811966" cy="1874644"/>
          </a:xfrm>
          <a:prstGeom prst="rect">
            <a:avLst/>
          </a:prstGeom>
          <a:ln w="19050">
            <a:solidFill>
              <a:srgbClr val="E6E6E6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80838" y="1129552"/>
            <a:ext cx="5997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Different level of noise (up to 30%)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03642" y="3404978"/>
            <a:ext cx="17679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700" dirty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Parthenon 5%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78808" y="3395298"/>
            <a:ext cx="17679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700" dirty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Parthenon </a:t>
            </a:r>
            <a:r>
              <a:rPr lang="en-MY" sz="1700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10%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67041" y="3395297"/>
            <a:ext cx="17679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700" dirty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Parthenon </a:t>
            </a:r>
            <a:r>
              <a:rPr lang="en-MY" sz="1700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15%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0837" y="3726444"/>
            <a:ext cx="5997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Different images with noise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50" y="4130831"/>
            <a:ext cx="2811964" cy="1874644"/>
          </a:xfrm>
          <a:prstGeom prst="rect">
            <a:avLst/>
          </a:prstGeom>
          <a:ln w="19050">
            <a:solidFill>
              <a:srgbClr val="E6E6E6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2" y="4126554"/>
            <a:ext cx="2811964" cy="1874644"/>
          </a:xfrm>
          <a:prstGeom prst="rect">
            <a:avLst/>
          </a:prstGeom>
          <a:ln w="19050">
            <a:solidFill>
              <a:srgbClr val="E6E6E6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1503641" y="6013551"/>
            <a:ext cx="17679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700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Penguin </a:t>
            </a:r>
            <a:r>
              <a:rPr lang="en-MY" sz="1700" dirty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5%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73458" y="5973414"/>
            <a:ext cx="17679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700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Polar Bear </a:t>
            </a:r>
            <a:r>
              <a:rPr lang="en-MY" sz="1700" dirty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5%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38" y="11999"/>
            <a:ext cx="10515600" cy="940181"/>
          </a:xfrm>
        </p:spPr>
        <p:txBody>
          <a:bodyPr/>
          <a:lstStyle/>
          <a:p>
            <a:r>
              <a:rPr lang="en-US" b="0" dirty="0" smtClean="0"/>
              <a:t>Blurred image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2720" y="5720080"/>
            <a:ext cx="2214880" cy="1016000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43276" y="5842000"/>
            <a:ext cx="2214880" cy="1016000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05006" y="974220"/>
            <a:ext cx="987223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5" y="1408198"/>
            <a:ext cx="2349636" cy="3132848"/>
          </a:xfrm>
          <a:prstGeom prst="rect">
            <a:avLst/>
          </a:prstGeom>
          <a:ln w="19050">
            <a:solidFill>
              <a:srgbClr val="E6E6E6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85" y="1795256"/>
            <a:ext cx="3670841" cy="2745790"/>
          </a:xfrm>
          <a:prstGeom prst="rect">
            <a:avLst/>
          </a:prstGeom>
          <a:ln w="19050">
            <a:solidFill>
              <a:srgbClr val="E6E6E6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85" y="1769129"/>
            <a:ext cx="3703193" cy="2771917"/>
          </a:xfrm>
          <a:prstGeom prst="rect">
            <a:avLst/>
          </a:prstGeom>
          <a:ln w="19050">
            <a:solidFill>
              <a:srgbClr val="E6E6E6"/>
            </a:solidFill>
          </a:ln>
        </p:spPr>
      </p:pic>
    </p:spTree>
    <p:extLst>
      <p:ext uri="{BB962C8B-B14F-4D97-AF65-F5344CB8AC3E}">
        <p14:creationId xmlns:p14="http://schemas.microsoft.com/office/powerpoint/2010/main" val="282614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790391" y="577937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097" y="412028"/>
            <a:ext cx="4937211" cy="59218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GUI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62401" y="666563"/>
            <a:ext cx="3892774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5" y="1616787"/>
            <a:ext cx="9108396" cy="4518424"/>
          </a:xfrm>
          <a:prstGeom prst="rect">
            <a:avLst/>
          </a:prstGeom>
          <a:ln w="3175">
            <a:solidFill>
              <a:schemeClr val="accent4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037278" y="804506"/>
            <a:ext cx="2659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Zoom in and out of the image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19846" y="3034638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Apply mean filter to reduce noise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7725" y="1132932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Move the image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04399" y="2705313"/>
            <a:ext cx="267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Apply median filter to reduce noise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19846" y="2168206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Browse the image from folder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19846" y="3416055"/>
            <a:ext cx="196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Sharpen blurred image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828" y="3795971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Add contrast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68490" y="4103748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Clear both images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34236" y="520760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Original problem image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9401" y="5098974"/>
            <a:ext cx="222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Restored Image </a:t>
            </a:r>
          </a:p>
          <a:p>
            <a:r>
              <a:rPr lang="en-MY" sz="14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(all methods applied at here)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 flipH="1">
            <a:off x="526080" y="1471503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384711" y="1410739"/>
            <a:ext cx="129126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>
            <a:off x="972894" y="1663005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1" idx="1"/>
          </p:cNvCxnSpPr>
          <p:nvPr/>
        </p:nvCxnSpPr>
        <p:spPr>
          <a:xfrm flipV="1">
            <a:off x="1047990" y="1410739"/>
            <a:ext cx="336721" cy="26515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1"/>
          </p:cNvCxnSpPr>
          <p:nvPr/>
        </p:nvCxnSpPr>
        <p:spPr>
          <a:xfrm flipV="1">
            <a:off x="601176" y="1112283"/>
            <a:ext cx="446814" cy="372104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47990" y="1112284"/>
            <a:ext cx="2243850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 flipH="1">
            <a:off x="8393278" y="2707591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flipH="1">
            <a:off x="8416336" y="3256083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flipH="1">
            <a:off x="8408302" y="3536000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flipH="1">
            <a:off x="8408302" y="3908795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flipH="1">
            <a:off x="8400268" y="4268459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flipH="1">
            <a:off x="8407870" y="4628123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8481260" y="2475983"/>
            <a:ext cx="2882437" cy="275598"/>
            <a:chOff x="8481259" y="2475983"/>
            <a:chExt cx="2755430" cy="275598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8992839" y="2475983"/>
              <a:ext cx="2243850" cy="0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4" idx="2"/>
            </p:cNvCxnSpPr>
            <p:nvPr/>
          </p:nvCxnSpPr>
          <p:spPr>
            <a:xfrm flipV="1">
              <a:off x="8481259" y="2475983"/>
              <a:ext cx="511581" cy="275598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8466739" y="3030620"/>
            <a:ext cx="3191417" cy="275598"/>
            <a:chOff x="8481258" y="2475983"/>
            <a:chExt cx="2755431" cy="275598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8992839" y="2475983"/>
              <a:ext cx="2243850" cy="0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8481258" y="2475983"/>
              <a:ext cx="511581" cy="275598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8451860" y="3317523"/>
            <a:ext cx="3191417" cy="275598"/>
            <a:chOff x="8481258" y="2475983"/>
            <a:chExt cx="2755431" cy="275598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8992839" y="2475983"/>
              <a:ext cx="2243850" cy="0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8481258" y="2475983"/>
              <a:ext cx="511581" cy="275598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8462277" y="3682957"/>
            <a:ext cx="2443467" cy="275598"/>
            <a:chOff x="8481258" y="2475983"/>
            <a:chExt cx="2755431" cy="275598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8992839" y="2475983"/>
              <a:ext cx="2243850" cy="0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481258" y="2475983"/>
              <a:ext cx="511581" cy="275598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8462277" y="4056358"/>
            <a:ext cx="1657084" cy="275598"/>
            <a:chOff x="8481258" y="2475983"/>
            <a:chExt cx="2755431" cy="27559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992839" y="2475983"/>
              <a:ext cx="2243850" cy="0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8481258" y="2475983"/>
              <a:ext cx="511581" cy="275598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8454930" y="4386898"/>
            <a:ext cx="2198261" cy="275598"/>
            <a:chOff x="8481258" y="2475983"/>
            <a:chExt cx="2755431" cy="275598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8992839" y="2475983"/>
              <a:ext cx="2243850" cy="0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481258" y="2475983"/>
              <a:ext cx="511581" cy="275598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/>
          <p:cNvCxnSpPr/>
          <p:nvPr/>
        </p:nvCxnSpPr>
        <p:spPr>
          <a:xfrm>
            <a:off x="5535711" y="5616173"/>
            <a:ext cx="2243850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 flipH="1">
            <a:off x="4961473" y="5129103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flipH="1">
            <a:off x="1986354" y="5098974"/>
            <a:ext cx="87980" cy="879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366817" y="5502913"/>
            <a:ext cx="1795584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1" idx="3"/>
          </p:cNvCxnSpPr>
          <p:nvPr/>
        </p:nvCxnSpPr>
        <p:spPr>
          <a:xfrm>
            <a:off x="2061450" y="5174070"/>
            <a:ext cx="305367" cy="328843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80" idx="6"/>
          </p:cNvCxnSpPr>
          <p:nvPr/>
        </p:nvCxnSpPr>
        <p:spPr>
          <a:xfrm>
            <a:off x="4961473" y="5173093"/>
            <a:ext cx="574238" cy="44308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4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1903925"/>
            <a:ext cx="6146801" cy="2489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38872" y="640080"/>
            <a:ext cx="6953128" cy="5614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60623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22" y="1615003"/>
            <a:ext cx="4151027" cy="1806337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Import image from file </a:t>
            </a:r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(*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png</a:t>
            </a:r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) </a:t>
            </a:r>
          </a:p>
          <a:p>
            <a:pPr marL="342900" indent="-342900" algn="just">
              <a:buAutoNum type="arabicPeriod"/>
            </a:pPr>
            <a:r>
              <a:rPr lang="en-MY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Choose the type of noise reduce filter </a:t>
            </a:r>
            <a:br>
              <a:rPr lang="en-MY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</a:br>
            <a:r>
              <a:rPr lang="en-MY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*Recommend </a:t>
            </a:r>
            <a:r>
              <a:rPr lang="en-MY" sz="1800" b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median filter. </a:t>
            </a:r>
            <a:r>
              <a:rPr lang="en-MY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(can apply several times)</a:t>
            </a:r>
          </a:p>
          <a:p>
            <a:pPr marL="342900" indent="-342900" algn="just">
              <a:buAutoNum type="arabicPeriod"/>
            </a:pPr>
            <a:r>
              <a:rPr lang="en-MY" sz="1800" dirty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a</a:t>
            </a:r>
            <a:r>
              <a:rPr lang="en-MY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. If the result image is clear, restoration done, else, apply sharpen filter and contrast filter to get a clear image.  </a:t>
            </a:r>
          </a:p>
          <a:p>
            <a:pPr marL="342900" indent="-342900">
              <a:buAutoNum type="arabicPeriod"/>
            </a:pPr>
            <a:endParaRPr lang="en-MY" sz="1800" dirty="0" smtClean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 txBox="1">
            <a:spLocks/>
          </p:cNvSpPr>
          <p:nvPr/>
        </p:nvSpPr>
        <p:spPr>
          <a:xfrm>
            <a:off x="538960" y="532497"/>
            <a:ext cx="4937211" cy="5921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USER MANUAL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61179" y="935085"/>
            <a:ext cx="3892774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960" y="1259840"/>
            <a:ext cx="178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I. Reducing noise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116" y="4079383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2">
                    <a:lumMod val="50000"/>
                  </a:schemeClr>
                </a:solidFill>
                <a:latin typeface="Corbel Light" panose="020B0303020204020204" pitchFamily="34" charset="0"/>
              </a:rPr>
              <a:t>I. </a:t>
            </a:r>
            <a:r>
              <a:rPr lang="en-MY" dirty="0" err="1" smtClean="0">
                <a:solidFill>
                  <a:schemeClr val="bg2">
                    <a:lumMod val="50000"/>
                  </a:schemeClr>
                </a:solidFill>
                <a:latin typeface="Corbel Light" panose="020B0303020204020204" pitchFamily="34" charset="0"/>
              </a:rPr>
              <a:t>Deblur</a:t>
            </a:r>
            <a:r>
              <a:rPr lang="en-MY" dirty="0" smtClean="0">
                <a:solidFill>
                  <a:schemeClr val="bg2">
                    <a:lumMod val="50000"/>
                  </a:schemeClr>
                </a:solidFill>
                <a:latin typeface="Corbel Light" panose="020B0303020204020204" pitchFamily="34" charset="0"/>
              </a:rPr>
              <a:t> image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 txBox="1">
            <a:spLocks/>
          </p:cNvSpPr>
          <p:nvPr/>
        </p:nvSpPr>
        <p:spPr>
          <a:xfrm>
            <a:off x="534236" y="4448715"/>
            <a:ext cx="4151027" cy="1806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Import image from file </a:t>
            </a:r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(*jpg)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MY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Apply sharpen filter to get a clear image. (can apply several times)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MY" sz="1800" dirty="0" smtClean="0">
                <a:solidFill>
                  <a:schemeClr val="accent3">
                    <a:lumMod val="75000"/>
                  </a:schemeClr>
                </a:solidFill>
                <a:latin typeface="Corbel Light" panose="020B0303020204020204" pitchFamily="34" charset="0"/>
              </a:rPr>
              <a:t>Applied contrast filter to get more contrast image.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sz="1800" dirty="0" smtClean="0">
              <a:solidFill>
                <a:schemeClr val="accent3">
                  <a:lumMod val="75000"/>
                </a:schemeClr>
              </a:solidFill>
              <a:latin typeface="Corbel Light" panose="020B03030202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07" y="152400"/>
            <a:ext cx="3043560" cy="64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PROCESS FLOW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Reduce noise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61" y="1513691"/>
            <a:ext cx="6788485" cy="423686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Oval 4"/>
          <p:cNvSpPr/>
          <p:nvPr/>
        </p:nvSpPr>
        <p:spPr>
          <a:xfrm>
            <a:off x="8383945" y="677640"/>
            <a:ext cx="6512296" cy="600456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70457" y="5252403"/>
            <a:ext cx="736600" cy="416560"/>
          </a:xfrm>
          <a:prstGeom prst="ellipse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81440" y="2133600"/>
            <a:ext cx="2997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Import an old image with noise from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 the folder (*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png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).</a:t>
            </a:r>
          </a:p>
          <a:p>
            <a:pPr marL="285750" indent="-285750" algn="just">
              <a:buFontTx/>
              <a:buChar char="-"/>
            </a:pPr>
            <a:r>
              <a:rPr lang="en-MY" dirty="0" smtClean="0">
                <a:solidFill>
                  <a:schemeClr val="bg1">
                    <a:lumMod val="85000"/>
                  </a:schemeClr>
                </a:solidFill>
                <a:latin typeface="Corbel Light" panose="020B0303020204020204" pitchFamily="34" charset="0"/>
              </a:rPr>
              <a:t>In this example, parthenon15% will be import.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8637" y="1702713"/>
            <a:ext cx="2722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bg1"/>
                </a:solidFill>
                <a:latin typeface="+mj-lt"/>
              </a:rPr>
              <a:t>1. Import noise image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3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1" y="85457"/>
            <a:ext cx="6242550" cy="5921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PROCESS FLOW: Reduce noise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9819" y="5750560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0059" y="5668963"/>
            <a:ext cx="221488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15920" y="554633"/>
            <a:ext cx="7122160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4905" y="5142208"/>
            <a:ext cx="583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2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2. Choose median filter to have a clear result. </a:t>
            </a:r>
            <a:endParaRPr lang="en-US" sz="22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5" y="732099"/>
            <a:ext cx="10438351" cy="435172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92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72F8CF-3688-4B14-A13A-EB7FF46D2F47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956</Words>
  <Application>Microsoft Office PowerPoint</Application>
  <PresentationFormat>Widescreen</PresentationFormat>
  <Paragraphs>160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Corbel</vt:lpstr>
      <vt:lpstr>Corbel Light</vt:lpstr>
      <vt:lpstr>Office Theme</vt:lpstr>
      <vt:lpstr>FUNDAMENTAL OF IMAGE PROCESSING</vt:lpstr>
      <vt:lpstr>ASSIGNMENT 3 IMAGE RESTORATION  &amp; ENHANCEMENT</vt:lpstr>
      <vt:lpstr>TASK </vt:lpstr>
      <vt:lpstr>IMAGEs WITH NOISE</vt:lpstr>
      <vt:lpstr>Blurred image</vt:lpstr>
      <vt:lpstr>GUI </vt:lpstr>
      <vt:lpstr>PowerPoint Presentation</vt:lpstr>
      <vt:lpstr>PROCESS FLOW: Reduce noise </vt:lpstr>
      <vt:lpstr>PROCESS FLOW: Reduce noise </vt:lpstr>
      <vt:lpstr>PROCESS FLOW: Reduce noise </vt:lpstr>
      <vt:lpstr>PROCESS FLOW: Reduce noise </vt:lpstr>
      <vt:lpstr>PROCESS FLOW: Reduce noise </vt:lpstr>
      <vt:lpstr>PROCESS FLOW: Reduce noise </vt:lpstr>
      <vt:lpstr>PROCESS FLOW: Reduce noise </vt:lpstr>
      <vt:lpstr>PROCESS FLOW: Reduce noise </vt:lpstr>
      <vt:lpstr>PROCESS FLOW: Deblur Image</vt:lpstr>
      <vt:lpstr>PROCESS FLOW: Deblur Image</vt:lpstr>
      <vt:lpstr>PROCESS FLOW: Deblur Image</vt:lpstr>
      <vt:lpstr>PROCESS FLOW: Deblur Image</vt:lpstr>
      <vt:lpstr>Function EXPLAINATION-I</vt:lpstr>
      <vt:lpstr>Function EXPLAINATION-II</vt:lpstr>
      <vt:lpstr>Function EXPLAINATION-III</vt:lpstr>
      <vt:lpstr>Function EXPLAINATION-IV</vt:lpstr>
      <vt:lpstr>Others example image restoration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2019-11-30T06:36:45Z</dcterms:created>
  <dcterms:modified xsi:type="dcterms:W3CDTF">2019-11-30T10:02:23Z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